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9"/>
  </p:notesMasterIdLst>
  <p:sldIdLst>
    <p:sldId id="288" r:id="rId2"/>
    <p:sldId id="281" r:id="rId3"/>
    <p:sldId id="280" r:id="rId4"/>
    <p:sldId id="285" r:id="rId5"/>
    <p:sldId id="295" r:id="rId6"/>
    <p:sldId id="282" r:id="rId7"/>
    <p:sldId id="256" r:id="rId8"/>
    <p:sldId id="289" r:id="rId9"/>
    <p:sldId id="291" r:id="rId10"/>
    <p:sldId id="293" r:id="rId11"/>
    <p:sldId id="258" r:id="rId12"/>
    <p:sldId id="283" r:id="rId13"/>
    <p:sldId id="509" r:id="rId14"/>
    <p:sldId id="284" r:id="rId15"/>
    <p:sldId id="268" r:id="rId16"/>
    <p:sldId id="269" r:id="rId17"/>
    <p:sldId id="270" r:id="rId18"/>
    <p:sldId id="287" r:id="rId19"/>
    <p:sldId id="259" r:id="rId20"/>
    <p:sldId id="334" r:id="rId21"/>
    <p:sldId id="335" r:id="rId22"/>
    <p:sldId id="337" r:id="rId23"/>
    <p:sldId id="336" r:id="rId24"/>
    <p:sldId id="262" r:id="rId25"/>
    <p:sldId id="260" r:id="rId26"/>
    <p:sldId id="263" r:id="rId27"/>
    <p:sldId id="264" r:id="rId28"/>
    <p:sldId id="265" r:id="rId29"/>
    <p:sldId id="266" r:id="rId30"/>
    <p:sldId id="261" r:id="rId31"/>
    <p:sldId id="432" r:id="rId32"/>
    <p:sldId id="507" r:id="rId33"/>
    <p:sldId id="508" r:id="rId34"/>
    <p:sldId id="257" r:id="rId35"/>
    <p:sldId id="267" r:id="rId36"/>
    <p:sldId id="271" r:id="rId37"/>
    <p:sldId id="272" r:id="rId38"/>
    <p:sldId id="273" r:id="rId39"/>
    <p:sldId id="274" r:id="rId40"/>
    <p:sldId id="275" r:id="rId41"/>
    <p:sldId id="276" r:id="rId42"/>
    <p:sldId id="277" r:id="rId43"/>
    <p:sldId id="278" r:id="rId44"/>
    <p:sldId id="279" r:id="rId45"/>
    <p:sldId id="324" r:id="rId46"/>
    <p:sldId id="333" r:id="rId47"/>
    <p:sldId id="290" r:id="rId48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691F0-1157-4D2A-A8E2-A64609C61B40}" v="1" dt="2020-04-03T10:28:33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 Nickols" userId="8a6f759af4fb71ab" providerId="LiveId" clId="{6B5691F0-1157-4D2A-A8E2-A64609C61B40}"/>
    <pc:docChg chg="custSel modSld">
      <pc:chgData name="Fred Nickols" userId="8a6f759af4fb71ab" providerId="LiveId" clId="{6B5691F0-1157-4D2A-A8E2-A64609C61B40}" dt="2020-04-05T15:17:42.505" v="6" actId="1076"/>
      <pc:docMkLst>
        <pc:docMk/>
      </pc:docMkLst>
      <pc:sldChg chg="modSp">
        <pc:chgData name="Fred Nickols" userId="8a6f759af4fb71ab" providerId="LiveId" clId="{6B5691F0-1157-4D2A-A8E2-A64609C61B40}" dt="2020-04-03T10:28:39.625" v="4" actId="20577"/>
        <pc:sldMkLst>
          <pc:docMk/>
          <pc:sldMk cId="1614069304" sldId="288"/>
        </pc:sldMkLst>
        <pc:spChg chg="mod">
          <ac:chgData name="Fred Nickols" userId="8a6f759af4fb71ab" providerId="LiveId" clId="{6B5691F0-1157-4D2A-A8E2-A64609C61B40}" dt="2020-04-03T10:28:39.625" v="4" actId="20577"/>
          <ac:spMkLst>
            <pc:docMk/>
            <pc:sldMk cId="1614069304" sldId="288"/>
            <ac:spMk id="11" creationId="{0DCED6EF-6DC6-4B61-91C4-6B02967DA34B}"/>
          </ac:spMkLst>
        </pc:spChg>
      </pc:sldChg>
      <pc:sldChg chg="modSp">
        <pc:chgData name="Fred Nickols" userId="8a6f759af4fb71ab" providerId="LiveId" clId="{6B5691F0-1157-4D2A-A8E2-A64609C61B40}" dt="2020-04-05T15:17:42.505" v="6" actId="1076"/>
        <pc:sldMkLst>
          <pc:docMk/>
          <pc:sldMk cId="1160991126" sldId="432"/>
        </pc:sldMkLst>
        <pc:picChg chg="mod">
          <ac:chgData name="Fred Nickols" userId="8a6f759af4fb71ab" providerId="LiveId" clId="{6B5691F0-1157-4D2A-A8E2-A64609C61B40}" dt="2020-04-05T15:17:42.505" v="6" actId="1076"/>
          <ac:picMkLst>
            <pc:docMk/>
            <pc:sldMk cId="1160991126" sldId="432"/>
            <ac:picMk id="5" creationId="{D4393D92-E9F8-4759-A6BE-F7BEAFF00E35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7EAC0A31-6988-4F9E-ADEA-8A2B6B95D539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69988"/>
            <a:ext cx="4213225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D57D3370-C7D7-4846-A0E0-8FB7C4135E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0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72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9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20BB4-5E5A-4B67-8E7B-799555E95385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1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66A6-246B-42ED-8ED1-AA4097E7093F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6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6C876-1A31-4EED-BAAD-AC2D9582A8D2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3731A-B596-4197-81A3-83C675E65857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38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E1E2D-63C1-4415-863F-DF6795CAE9F3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FAA581-A2A1-4F6C-B46D-7A9DFEAAA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A8E5-50EA-47F1-972D-12E286A82210}" type="datetime1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FAA9EB-2725-4F43-9FA0-B8FC7D1C1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4C5B4B-A6E7-4E2C-A70E-F3D52C1CB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3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F8EC6-BCF8-4841-B498-6B4463F7E884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23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8CA85-1004-42DD-B7FA-5546C8853DB5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220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A0D5-FF8C-4FBD-BA1F-E9F45373C2E5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7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31C4-B113-47A2-B959-E0DA6C4001A8}" type="datetime1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6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E7163-A8D6-4392-B358-364A0CAF0E06}" type="datetime1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01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AD445-A716-4FCC-B164-F8644A484542}" type="datetime1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84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FE0A5-567E-4860-943E-5C035286E322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978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5CFC-241C-4930-A778-357471D26CC4}" type="datetime1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38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8D7BF-859D-4559-AB77-944309983BAF}" type="datetime1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CA1F2-FDB7-4CE0-8CAB-E3870AEC7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07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7.wmf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.jpg"/><Relationship Id="rId7" Type="http://schemas.openxmlformats.org/officeDocument/2006/relationships/image" Target="../media/image5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5.jpeg"/><Relationship Id="rId4" Type="http://schemas.openxmlformats.org/officeDocument/2006/relationships/image" Target="../media/image2.png"/><Relationship Id="rId9" Type="http://schemas.openxmlformats.org/officeDocument/2006/relationships/image" Target="../media/image54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4F250A7-67AF-4617-8046-1DEA218D4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51" y="1857375"/>
            <a:ext cx="7804297" cy="6858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Problem Solving Concepts</a:t>
            </a:r>
            <a:endParaRPr lang="en-US" sz="4400" i="1" dirty="0">
              <a:solidFill>
                <a:srgbClr val="C00000"/>
              </a:solidFill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CED6EF-6DC6-4B61-91C4-6B02967DA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4343399"/>
            <a:ext cx="6781800" cy="1365251"/>
          </a:xfrm>
        </p:spPr>
        <p:txBody>
          <a:bodyPr>
            <a:normAutofit fontScale="77500" lnSpcReduction="20000"/>
          </a:bodyPr>
          <a:lstStyle/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600" dirty="0">
                <a:solidFill>
                  <a:schemeClr val="tx2"/>
                </a:solidFill>
              </a:rPr>
              <a:t>Fred Nickols</a:t>
            </a:r>
          </a:p>
          <a:p>
            <a:r>
              <a:rPr lang="en-US" sz="2600" dirty="0">
                <a:solidFill>
                  <a:schemeClr val="tx2"/>
                </a:solidFill>
              </a:rPr>
              <a:t>A Webinar for Faculty at University of Arkansas, Pine Bluff</a:t>
            </a:r>
          </a:p>
          <a:p>
            <a:r>
              <a:rPr lang="en-US" sz="2600" dirty="0">
                <a:solidFill>
                  <a:schemeClr val="tx2"/>
                </a:solidFill>
              </a:rPr>
              <a:t>April 9, 2020</a:t>
            </a:r>
          </a:p>
          <a:p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D5BE178C-9EF7-4AAF-99D6-E19535156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791200"/>
            <a:ext cx="1295400" cy="410210"/>
          </a:xfrm>
          <a:prstGeom prst="rect">
            <a:avLst/>
          </a:prstGeom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557B5483-1C5B-469C-A9D2-C5A9E403F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838200"/>
            <a:ext cx="1076325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Image result for common ground images">
            <a:extLst>
              <a:ext uri="{FF2B5EF4-FFF2-40B4-BE49-F238E27FC236}">
                <a16:creationId xmlns:a16="http://schemas.microsoft.com/office/drawing/2014/main" id="{BD6F62A4-DB1D-4F99-955D-B81BB5EB3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667000"/>
            <a:ext cx="3160743" cy="17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069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AE570-DE80-4D34-BB62-648DF6CC5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Or This?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AB8F18-BBE8-48B0-9280-95CF2F447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8DAC7-98A3-4E12-9997-5C88CD12395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57082"/>
            <a:ext cx="7895455" cy="353843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A8471A-CC52-41E6-A21A-C0635EF5A8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CFF05E14-B85F-4AEA-8467-9AABA5706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88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E451470-0CAC-4353-9B45-5695BA35D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More Challenges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D983358-47E4-43C6-A908-8D64C67DA1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Becoming Better Problem Solvers Yourselves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Mastering Problem-Solving Pedagogy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Mastering the Problem-Solving Body of Knowledge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Learning to Use Various Tools &amp; Techniques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053C5E-DA8A-4D9A-8F97-BCA0B08C18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Integrating Problem Solving into Your Teaching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Devising Problem-Solving Assignments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Ensuring that the PSVR is a Valid, Useful Tool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A732E004-309B-4BB2-80F7-33DBC5F5E7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7AA49C80-71E9-4B53-9247-2E6FCC83E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4F16D9-74DA-4D91-9E4D-2AE17512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17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5D116C9-659C-4808-9DAF-2DE9ED7C3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Expert vs Novice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E5A799-4DEF-46C3-B14A-2810D4466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59E04195-6023-4B60-9BA0-7C65026E6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04D7FC80-70CF-4762-BC96-A8765F2EE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novice vs expert">
            <a:extLst>
              <a:ext uri="{FF2B5EF4-FFF2-40B4-BE49-F238E27FC236}">
                <a16:creationId xmlns:a16="http://schemas.microsoft.com/office/drawing/2014/main" id="{63284A2B-75AE-4A41-B49F-51738D73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112" y="2201055"/>
            <a:ext cx="2774986" cy="277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D4D83DA-7775-44AB-B41D-141B33D3323D}"/>
              </a:ext>
            </a:extLst>
          </p:cNvPr>
          <p:cNvSpPr/>
          <p:nvPr/>
        </p:nvSpPr>
        <p:spPr>
          <a:xfrm>
            <a:off x="4913555" y="2966484"/>
            <a:ext cx="2474760" cy="17118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Has a thorough understanding of the structure of the situation and the nature of the problem</a:t>
            </a:r>
          </a:p>
        </p:txBody>
      </p:sp>
    </p:spTree>
    <p:extLst>
      <p:ext uri="{BB962C8B-B14F-4D97-AF65-F5344CB8AC3E}">
        <p14:creationId xmlns:p14="http://schemas.microsoft.com/office/powerpoint/2010/main" val="3413077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E33F2-B0AF-4272-88F0-1EF7C73D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Four Factors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40FACFE-6ABC-47D3-928D-98604275F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5FFCBE0-A3A7-4F85-9E54-E751DC325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18599"/>
              </p:ext>
            </p:extLst>
          </p:nvPr>
        </p:nvGraphicFramePr>
        <p:xfrm>
          <a:off x="1470819" y="2014542"/>
          <a:ext cx="6202362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martDraw" r:id="rId3" imgW="6202440" imgH="3581280" progId="SmartDraw.2">
                  <p:embed/>
                </p:oleObj>
              </mc:Choice>
              <mc:Fallback>
                <p:oleObj name="SmartDraw" r:id="rId3" imgW="6202440" imgH="3581280" progId="SmartDraw.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5FFCBE0-A3A7-4F85-9E54-E751DC3252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0819" y="2014542"/>
                        <a:ext cx="6202362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58C7E411-DF52-4C2F-8D72-BAE682366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BDEB3ED-ED08-453C-8E66-487031DDF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058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A45A509-F012-4E0F-AE47-0EB813B08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Categories of Problems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25FD7F-E95D-4EB8-9ACD-A981B7D30BB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attitude problems</a:t>
            </a:r>
          </a:p>
          <a:p>
            <a:pPr lvl="0"/>
            <a:r>
              <a:rPr lang="en-US" dirty="0"/>
              <a:t>attendance problems</a:t>
            </a:r>
          </a:p>
          <a:p>
            <a:pPr lvl="0"/>
            <a:r>
              <a:rPr lang="en-US" dirty="0"/>
              <a:t>business problems</a:t>
            </a:r>
          </a:p>
          <a:p>
            <a:pPr lvl="0"/>
            <a:r>
              <a:rPr lang="en-US" dirty="0"/>
              <a:t>capacity problems</a:t>
            </a:r>
          </a:p>
          <a:p>
            <a:pPr lvl="0"/>
            <a:r>
              <a:rPr lang="en-US" dirty="0"/>
              <a:t>communication problems</a:t>
            </a:r>
          </a:p>
          <a:p>
            <a:pPr lvl="0"/>
            <a:r>
              <a:rPr lang="en-US" dirty="0"/>
              <a:t>control problems</a:t>
            </a:r>
          </a:p>
          <a:p>
            <a:pPr lvl="0"/>
            <a:r>
              <a:rPr lang="en-US" dirty="0"/>
              <a:t>feedback problems</a:t>
            </a:r>
          </a:p>
          <a:p>
            <a:pPr lvl="0"/>
            <a:r>
              <a:rPr lang="en-US" dirty="0"/>
              <a:t>financial problems</a:t>
            </a:r>
          </a:p>
          <a:p>
            <a:pPr lvl="0"/>
            <a:r>
              <a:rPr lang="en-US" dirty="0"/>
              <a:t>hardware problems</a:t>
            </a:r>
          </a:p>
          <a:p>
            <a:pPr lvl="0"/>
            <a:r>
              <a:rPr lang="en-US" dirty="0"/>
              <a:t>health problems</a:t>
            </a:r>
          </a:p>
          <a:p>
            <a:pPr lvl="0"/>
            <a:r>
              <a:rPr lang="en-US" dirty="0"/>
              <a:t>legal problems</a:t>
            </a:r>
          </a:p>
          <a:p>
            <a:pPr lvl="0"/>
            <a:r>
              <a:rPr lang="en-US" dirty="0"/>
              <a:t>management problems</a:t>
            </a:r>
          </a:p>
          <a:p>
            <a:pPr lvl="0"/>
            <a:r>
              <a:rPr lang="en-US" dirty="0"/>
              <a:t>measurement problems</a:t>
            </a:r>
          </a:p>
          <a:p>
            <a:pPr lvl="0"/>
            <a:r>
              <a:rPr lang="en-US" dirty="0"/>
              <a:t>morale problems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1913F1-82F8-43AE-BCAC-1079271CB3A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en-US" dirty="0"/>
              <a:t>operational problems</a:t>
            </a:r>
          </a:p>
          <a:p>
            <a:pPr lvl="0"/>
            <a:r>
              <a:rPr lang="en-US" dirty="0"/>
              <a:t>organizational problems</a:t>
            </a:r>
          </a:p>
          <a:p>
            <a:pPr lvl="0"/>
            <a:r>
              <a:rPr lang="en-US" dirty="0"/>
              <a:t>performance problems</a:t>
            </a:r>
          </a:p>
          <a:p>
            <a:pPr lvl="0"/>
            <a:r>
              <a:rPr lang="en-US" dirty="0"/>
              <a:t>personal problems</a:t>
            </a:r>
          </a:p>
          <a:p>
            <a:pPr lvl="0"/>
            <a:r>
              <a:rPr lang="en-US" dirty="0"/>
              <a:t>personnel problems</a:t>
            </a:r>
          </a:p>
          <a:p>
            <a:pPr lvl="0"/>
            <a:r>
              <a:rPr lang="en-US" dirty="0"/>
              <a:t>political problems</a:t>
            </a:r>
          </a:p>
          <a:p>
            <a:pPr lvl="0"/>
            <a:r>
              <a:rPr lang="en-US" dirty="0"/>
              <a:t>production problems</a:t>
            </a:r>
          </a:p>
          <a:p>
            <a:pPr lvl="0"/>
            <a:r>
              <a:rPr lang="en-US" dirty="0"/>
              <a:t>productivity problems</a:t>
            </a:r>
          </a:p>
          <a:p>
            <a:pPr lvl="0"/>
            <a:r>
              <a:rPr lang="en-US" dirty="0"/>
              <a:t>psychological problems</a:t>
            </a:r>
          </a:p>
          <a:p>
            <a:pPr lvl="0"/>
            <a:r>
              <a:rPr lang="en-US" dirty="0"/>
              <a:t>quality problems</a:t>
            </a:r>
          </a:p>
          <a:p>
            <a:pPr lvl="0"/>
            <a:r>
              <a:rPr lang="en-US" dirty="0"/>
              <a:t>resource problems</a:t>
            </a:r>
          </a:p>
          <a:p>
            <a:pPr lvl="0"/>
            <a:r>
              <a:rPr lang="en-US" dirty="0"/>
              <a:t>staffing problems</a:t>
            </a:r>
          </a:p>
          <a:p>
            <a:pPr lvl="0"/>
            <a:r>
              <a:rPr lang="en-US" dirty="0"/>
              <a:t>systems problems</a:t>
            </a:r>
          </a:p>
          <a:p>
            <a:pPr lvl="0"/>
            <a:r>
              <a:rPr lang="en-US" dirty="0"/>
              <a:t>training problems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1B9E6A-0A33-444E-A0D6-CB98A186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F999B00D-631B-4FBC-84CC-7E0DA2931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FC167B2A-3FC4-444A-99F3-D83DBC25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86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8ACD-5F41-491C-8741-EC1321CDD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Financial Structures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194FFA-A248-49F5-91C8-64670626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15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EA6D3AC-CB6C-42D5-A016-A89314DB4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80BE201-E832-475D-B597-69B21D52B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03052B97-988F-44B1-AF56-116FD0F8848C}"/>
              </a:ext>
            </a:extLst>
          </p:cNvPr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F2CA1F2-FDB7-4CE0-8CAB-E3870AEC7F7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F37762-DCE1-4463-B2EA-D7D9BADBAFC1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99" y="2144159"/>
            <a:ext cx="6899201" cy="307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1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CE2E7-1E2B-4499-95C5-2C65280A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Operational Structures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BDDA2E-B2BA-4D57-859D-FF46EDF5C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16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7F821E8-86B2-4109-BFDB-860C5D4549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024700"/>
            <a:ext cx="7602574" cy="332612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FA372F74-88AA-4D8E-A498-99A547A50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3CCC7CB-8EA0-47C4-803E-9EA92F377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78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C0171-C7FD-4FBD-87E4-03102D32C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Behavioral Structures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EC5C-7CF8-4FD8-A806-A108A66F0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E69276F-31D7-47E5-950C-FCF7359A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283069"/>
              </p:ext>
            </p:extLst>
          </p:nvPr>
        </p:nvGraphicFramePr>
        <p:xfrm>
          <a:off x="1415847" y="1690689"/>
          <a:ext cx="6312306" cy="4103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martDraw" r:id="rId3" imgW="8564760" imgH="5567040" progId="SmartDraw.2">
                  <p:embed/>
                </p:oleObj>
              </mc:Choice>
              <mc:Fallback>
                <p:oleObj name="SmartDraw" r:id="rId3" imgW="8564760" imgH="5567040" progId="SmartDraw.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E69276F-31D7-47E5-950C-FCF7359A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15847" y="1690689"/>
                        <a:ext cx="6312306" cy="41032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0B320EA-F9F3-448E-A1DD-BED0067F4C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0B34011-DEA2-4628-907A-2F7B6023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1074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8F83-03F8-42B6-97A8-CB5BEC7E9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Organizational Structure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B63D1F-7E18-4896-9E99-6C5EA9A6F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30447C5-E05B-4AEA-ADCB-BD8147657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FD62F18-F778-4E83-98B2-4FEB0CDD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422BD2-2E15-4A40-9A73-FFCE37E8BFA4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762999"/>
            <a:ext cx="7893495" cy="36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57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E1CF1-5661-4A0C-8330-BA3B572C2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Basic Terms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590A81-F342-4F1B-B52D-B3269DB6025A}"/>
              </a:ext>
            </a:extLst>
          </p:cNvPr>
          <p:cNvGrpSpPr/>
          <p:nvPr/>
        </p:nvGrpSpPr>
        <p:grpSpPr>
          <a:xfrm>
            <a:off x="2014254" y="1817344"/>
            <a:ext cx="5115491" cy="575639"/>
            <a:chOff x="0" y="192408"/>
            <a:chExt cx="5115491" cy="57563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E9FC354C-19E0-4122-8A25-F989ECB044CF}"/>
                </a:ext>
              </a:extLst>
            </p:cNvPr>
            <p:cNvSpPr/>
            <p:nvPr/>
          </p:nvSpPr>
          <p:spPr>
            <a:xfrm>
              <a:off x="0" y="192408"/>
              <a:ext cx="5115491" cy="575639"/>
            </a:xfrm>
            <a:prstGeom prst="roundRect">
              <a:avLst/>
            </a:prstGeom>
            <a:solidFill>
              <a:srgbClr val="C0000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55B6F0F2-C5F5-4340-A3BB-0E28301443EA}"/>
                </a:ext>
              </a:extLst>
            </p:cNvPr>
            <p:cNvSpPr txBox="1"/>
            <p:nvPr/>
          </p:nvSpPr>
          <p:spPr>
            <a:xfrm>
              <a:off x="28100" y="220508"/>
              <a:ext cx="5059291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Problem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95EA067-EA51-46C0-AD92-EBE5C4E4C711}"/>
              </a:ext>
            </a:extLst>
          </p:cNvPr>
          <p:cNvGrpSpPr/>
          <p:nvPr/>
        </p:nvGrpSpPr>
        <p:grpSpPr>
          <a:xfrm>
            <a:off x="2014254" y="2392984"/>
            <a:ext cx="5115491" cy="596160"/>
            <a:chOff x="0" y="768048"/>
            <a:chExt cx="5115491" cy="59616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0B8EF2DD-F03C-43EF-A9FF-AE19FA623F57}"/>
                </a:ext>
              </a:extLst>
            </p:cNvPr>
            <p:cNvSpPr/>
            <p:nvPr/>
          </p:nvSpPr>
          <p:spPr>
            <a:xfrm>
              <a:off x="0" y="768048"/>
              <a:ext cx="5115491" cy="59616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D2EA8D0-3F48-4BA3-AC8D-5D28555B3925}"/>
                </a:ext>
              </a:extLst>
            </p:cNvPr>
            <p:cNvSpPr txBox="1"/>
            <p:nvPr/>
          </p:nvSpPr>
          <p:spPr>
            <a:xfrm>
              <a:off x="0" y="768048"/>
              <a:ext cx="5115491" cy="5961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417" tIns="30480" rIns="170688" bIns="30480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900" kern="1200" dirty="0">
                  <a:solidFill>
                    <a:schemeClr val="tx2"/>
                  </a:solidFill>
                </a:rPr>
                <a:t>A problem exists when action is required but the action to take is not immediately apparent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BB7DBB9-C7B3-4677-B055-C09F2DCF0823}"/>
              </a:ext>
            </a:extLst>
          </p:cNvPr>
          <p:cNvGrpSpPr/>
          <p:nvPr/>
        </p:nvGrpSpPr>
        <p:grpSpPr>
          <a:xfrm>
            <a:off x="2014254" y="2989144"/>
            <a:ext cx="5115491" cy="575639"/>
            <a:chOff x="0" y="1364208"/>
            <a:chExt cx="5115491" cy="575639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559F25F-B5CC-4535-B2C5-D6D2798FC3A1}"/>
                </a:ext>
              </a:extLst>
            </p:cNvPr>
            <p:cNvSpPr/>
            <p:nvPr/>
          </p:nvSpPr>
          <p:spPr>
            <a:xfrm>
              <a:off x="0" y="1364208"/>
              <a:ext cx="5115491" cy="575639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485121"/>
                <a:satOff val="-27976"/>
                <a:lumOff val="2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angle: Rounded Corners 8">
              <a:extLst>
                <a:ext uri="{FF2B5EF4-FFF2-40B4-BE49-F238E27FC236}">
                  <a16:creationId xmlns:a16="http://schemas.microsoft.com/office/drawing/2014/main" id="{064C8095-58C9-483F-ABC1-6A31F4CCBFD4}"/>
                </a:ext>
              </a:extLst>
            </p:cNvPr>
            <p:cNvSpPr txBox="1"/>
            <p:nvPr/>
          </p:nvSpPr>
          <p:spPr>
            <a:xfrm>
              <a:off x="28100" y="1392308"/>
              <a:ext cx="5059291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Solution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044EAB2-1F5C-4DE2-8A82-ECF2910EFC6D}"/>
              </a:ext>
            </a:extLst>
          </p:cNvPr>
          <p:cNvGrpSpPr/>
          <p:nvPr/>
        </p:nvGrpSpPr>
        <p:grpSpPr>
          <a:xfrm>
            <a:off x="2014254" y="3564784"/>
            <a:ext cx="5115491" cy="869400"/>
            <a:chOff x="0" y="1939848"/>
            <a:chExt cx="5115491" cy="86940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4C97A89-6816-40CF-8841-FF996C16393E}"/>
                </a:ext>
              </a:extLst>
            </p:cNvPr>
            <p:cNvSpPr/>
            <p:nvPr/>
          </p:nvSpPr>
          <p:spPr>
            <a:xfrm>
              <a:off x="0" y="1939848"/>
              <a:ext cx="5115491" cy="8694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E3F998-DC7B-4E0A-95A0-F4BCD546DC8D}"/>
                </a:ext>
              </a:extLst>
            </p:cNvPr>
            <p:cNvSpPr txBox="1"/>
            <p:nvPr/>
          </p:nvSpPr>
          <p:spPr>
            <a:xfrm>
              <a:off x="0" y="1939848"/>
              <a:ext cx="5115491" cy="8694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417" tIns="30480" rIns="170688" bIns="30480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900" kern="1200" dirty="0">
                  <a:solidFill>
                    <a:schemeClr val="tx2"/>
                  </a:solidFill>
                </a:rPr>
                <a:t>A solution is a course of action that, once carried out, brings about the desired state of affairs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E77830-3896-4180-ACE8-4D2E90A4714D}"/>
              </a:ext>
            </a:extLst>
          </p:cNvPr>
          <p:cNvGrpSpPr/>
          <p:nvPr/>
        </p:nvGrpSpPr>
        <p:grpSpPr>
          <a:xfrm>
            <a:off x="2014254" y="4434185"/>
            <a:ext cx="5115491" cy="575639"/>
            <a:chOff x="0" y="2809249"/>
            <a:chExt cx="5115491" cy="57563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1BF66A8E-605B-476F-979F-C551E69929ED}"/>
                </a:ext>
              </a:extLst>
            </p:cNvPr>
            <p:cNvSpPr/>
            <p:nvPr/>
          </p:nvSpPr>
          <p:spPr>
            <a:xfrm>
              <a:off x="0" y="2809249"/>
              <a:ext cx="5115491" cy="575639"/>
            </a:xfrm>
            <a:prstGeom prst="round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970242"/>
                <a:satOff val="-55952"/>
                <a:lumOff val="5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ectangle: Rounded Corners 12">
              <a:extLst>
                <a:ext uri="{FF2B5EF4-FFF2-40B4-BE49-F238E27FC236}">
                  <a16:creationId xmlns:a16="http://schemas.microsoft.com/office/drawing/2014/main" id="{3F171711-3FDB-4D1C-BB7E-E2FF2BF9BD8B}"/>
                </a:ext>
              </a:extLst>
            </p:cNvPr>
            <p:cNvSpPr txBox="1"/>
            <p:nvPr/>
          </p:nvSpPr>
          <p:spPr>
            <a:xfrm>
              <a:off x="28100" y="2837349"/>
              <a:ext cx="5059291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Problem Solving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74FAC0-546A-4E14-A2F6-58162B0DE5D7}"/>
              </a:ext>
            </a:extLst>
          </p:cNvPr>
          <p:cNvGrpSpPr/>
          <p:nvPr/>
        </p:nvGrpSpPr>
        <p:grpSpPr>
          <a:xfrm>
            <a:off x="2014254" y="5009825"/>
            <a:ext cx="5115491" cy="397440"/>
            <a:chOff x="0" y="3384889"/>
            <a:chExt cx="5115491" cy="39744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6792F98-BC41-4C02-B1DC-AE834D6735BA}"/>
                </a:ext>
              </a:extLst>
            </p:cNvPr>
            <p:cNvSpPr/>
            <p:nvPr/>
          </p:nvSpPr>
          <p:spPr>
            <a:xfrm>
              <a:off x="0" y="3384889"/>
              <a:ext cx="5115491" cy="3974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5D9AD49-7547-41A9-AE6C-0FC970E10766}"/>
                </a:ext>
              </a:extLst>
            </p:cNvPr>
            <p:cNvSpPr txBox="1"/>
            <p:nvPr/>
          </p:nvSpPr>
          <p:spPr>
            <a:xfrm>
              <a:off x="0" y="3384889"/>
              <a:ext cx="5115491" cy="397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417" tIns="30480" rIns="170688" bIns="30480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900" kern="1200" dirty="0">
                  <a:solidFill>
                    <a:schemeClr val="tx2"/>
                  </a:solidFill>
                </a:rPr>
                <a:t>The process of figuring out what to do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6A105E-C918-4F97-B706-A8D36D11CB8E}"/>
              </a:ext>
            </a:extLst>
          </p:cNvPr>
          <p:cNvGrpSpPr/>
          <p:nvPr/>
        </p:nvGrpSpPr>
        <p:grpSpPr>
          <a:xfrm>
            <a:off x="2014254" y="5407265"/>
            <a:ext cx="5115491" cy="575639"/>
            <a:chOff x="0" y="3782329"/>
            <a:chExt cx="5115491" cy="575639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4F1711E-1055-4C9B-904D-B4D0352B5CF5}"/>
                </a:ext>
              </a:extLst>
            </p:cNvPr>
            <p:cNvSpPr/>
            <p:nvPr/>
          </p:nvSpPr>
          <p:spPr>
            <a:xfrm>
              <a:off x="0" y="3782329"/>
              <a:ext cx="5115491" cy="575639"/>
            </a:xfrm>
            <a:prstGeom prst="roundRect">
              <a:avLst/>
            </a:prstGeom>
            <a:solidFill>
              <a:srgbClr val="0070C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-1455363"/>
                <a:satOff val="-83928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3C014315-B389-4DD6-8622-26485BEBA5D5}"/>
                </a:ext>
              </a:extLst>
            </p:cNvPr>
            <p:cNvSpPr txBox="1"/>
            <p:nvPr/>
          </p:nvSpPr>
          <p:spPr>
            <a:xfrm>
              <a:off x="28100" y="3810429"/>
              <a:ext cx="5059291" cy="5194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Solving Problems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CC083AE-62FE-494E-8CFC-013E429786FC}"/>
              </a:ext>
            </a:extLst>
          </p:cNvPr>
          <p:cNvGrpSpPr/>
          <p:nvPr/>
        </p:nvGrpSpPr>
        <p:grpSpPr>
          <a:xfrm>
            <a:off x="2014254" y="5982905"/>
            <a:ext cx="5115491" cy="397440"/>
            <a:chOff x="0" y="4357969"/>
            <a:chExt cx="5115491" cy="39744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4C78E93-5A35-4C6B-9E62-3191D61B1388}"/>
                </a:ext>
              </a:extLst>
            </p:cNvPr>
            <p:cNvSpPr/>
            <p:nvPr/>
          </p:nvSpPr>
          <p:spPr>
            <a:xfrm>
              <a:off x="0" y="4357969"/>
              <a:ext cx="5115491" cy="39744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B09BDB7-674B-4D7F-B33C-A3C5D31F74B6}"/>
                </a:ext>
              </a:extLst>
            </p:cNvPr>
            <p:cNvSpPr txBox="1"/>
            <p:nvPr/>
          </p:nvSpPr>
          <p:spPr>
            <a:xfrm>
              <a:off x="0" y="4357969"/>
              <a:ext cx="5115491" cy="3974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2417" tIns="30480" rIns="170688" bIns="30480" numCol="1" spcCol="1270" anchor="t" anchorCtr="0">
              <a:noAutofit/>
            </a:bodyPr>
            <a:lstStyle/>
            <a:p>
              <a:pPr marL="171450" lvl="1" indent="-171450" algn="l" defTabSz="844550">
                <a:lnSpc>
                  <a:spcPct val="90000"/>
                </a:lnSpc>
                <a:spcBef>
                  <a:spcPct val="0"/>
                </a:spcBef>
                <a:spcAft>
                  <a:spcPct val="20000"/>
                </a:spcAft>
                <a:buChar char="•"/>
              </a:pPr>
              <a:r>
                <a:rPr lang="en-US" sz="1900" kern="1200" dirty="0">
                  <a:solidFill>
                    <a:schemeClr val="tx2"/>
                  </a:solidFill>
                </a:rPr>
                <a:t>Bringing about the desired state of affairs</a:t>
              </a:r>
            </a:p>
          </p:txBody>
        </p:sp>
      </p:grp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827875A6-7AF7-4134-9641-7AD1E1B6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6BBDC94-A2AB-4BAC-8C38-B6E9C34AD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FDEAC075-4E06-420C-B7E9-FABC0B44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1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C963F-1014-4652-9788-A4D63CEEB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About Fred Nickols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E08DB5-AFA5-44CD-B661-641E934B7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</a:t>
            </a:fld>
            <a:endParaRPr lang="en-US"/>
          </a:p>
        </p:txBody>
      </p:sp>
      <p:pic>
        <p:nvPicPr>
          <p:cNvPr id="14338" name="Picture 2" descr="Image result for educational testing service">
            <a:extLst>
              <a:ext uri="{FF2B5EF4-FFF2-40B4-BE49-F238E27FC236}">
                <a16:creationId xmlns:a16="http://schemas.microsoft.com/office/drawing/2014/main" id="{59150DBF-E8C3-4AFC-B50F-346D8A2E60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10" y="2716884"/>
            <a:ext cx="1523452" cy="11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Image result for chief petty officer">
            <a:extLst>
              <a:ext uri="{FF2B5EF4-FFF2-40B4-BE49-F238E27FC236}">
                <a16:creationId xmlns:a16="http://schemas.microsoft.com/office/drawing/2014/main" id="{664C2CAC-1311-46AC-ACAF-D3122ECA8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669" y="2626242"/>
            <a:ext cx="732394" cy="111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B96F817-070E-4386-8FC9-CCF037BB7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76" y="5082723"/>
            <a:ext cx="2496848" cy="790668"/>
          </a:xfrm>
          <a:prstGeom prst="rect">
            <a:avLst/>
          </a:prstGeom>
        </p:spPr>
      </p:pic>
      <p:pic>
        <p:nvPicPr>
          <p:cNvPr id="5" name="Picture 4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F97FB5FC-02E0-4426-A8B6-2911495FF4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020" y="1903229"/>
            <a:ext cx="2496848" cy="27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2884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3205-7CB9-4136-8031-2221530F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It’s Intelligence Work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BD6A7B-CBFA-40B3-A9F3-29F007E38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20</a:t>
            </a:fld>
            <a:endParaRPr lang="en-US"/>
          </a:p>
        </p:txBody>
      </p:sp>
      <p:pic>
        <p:nvPicPr>
          <p:cNvPr id="19458" name="Picture 2" descr="Image result for puzzle pieces">
            <a:extLst>
              <a:ext uri="{FF2B5EF4-FFF2-40B4-BE49-F238E27FC236}">
                <a16:creationId xmlns:a16="http://schemas.microsoft.com/office/drawing/2014/main" id="{0697251B-1634-4B3A-B9DD-6BCEA60C7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972" y="2094726"/>
            <a:ext cx="5178056" cy="345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4B64B68-BC4B-40AA-A862-9EBA8290F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67FC8D6-E63B-4799-AAD2-D56E84A97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91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DC85-E118-4A9C-A7A5-B5A8E790B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It’s A Search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D1093-46FC-401A-9C7C-68690071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5BBB724-8D69-4F56-B57D-A0710B2C1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2B13106-1469-41B7-BCD3-6322CDCFA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Image result for searching">
            <a:extLst>
              <a:ext uri="{FF2B5EF4-FFF2-40B4-BE49-F238E27FC236}">
                <a16:creationId xmlns:a16="http://schemas.microsoft.com/office/drawing/2014/main" id="{3B696748-3EEC-41C1-B588-ECE6EB06C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941" y="2007452"/>
            <a:ext cx="3680416" cy="368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Image result for puzzle pieces">
            <a:extLst>
              <a:ext uri="{FF2B5EF4-FFF2-40B4-BE49-F238E27FC236}">
                <a16:creationId xmlns:a16="http://schemas.microsoft.com/office/drawing/2014/main" id="{65956D2B-052A-4648-A391-906B1BD9D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99" y="3429000"/>
            <a:ext cx="2050755" cy="20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7987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633A0-FBD7-4B59-8301-50DA1F24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General Form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E1BB3F-9AB9-4734-AFF5-6C1C36FB9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Load Rate – Better Use of Space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Claims Examiners – Eliminate Time-Wasters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Correspondence Unit – Productivity Rules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BA2CE-F4EE-4FFD-83E6-1836EA1C2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22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9E23035-C344-4F3C-A95A-204F73016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2FFB24EB-5656-4ADE-85B0-12467899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67696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A73856B-2280-49D3-9A45-DEE719545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Problem as A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D2CBF-A095-4328-A6C7-011D6CEFF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CCC6227C-B5A8-4C99-B120-96E046E12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27DF623-13D3-4A0C-A57A-F49884034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278BE55-43F3-4C7B-9E2A-3DDA50BA7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591714"/>
              </p:ext>
            </p:extLst>
          </p:nvPr>
        </p:nvGraphicFramePr>
        <p:xfrm>
          <a:off x="1550193" y="2066187"/>
          <a:ext cx="6043613" cy="332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SmartDraw" r:id="rId5" imgW="6044040" imgH="3320640" progId="SmartDraw.2">
                  <p:embed/>
                </p:oleObj>
              </mc:Choice>
              <mc:Fallback>
                <p:oleObj name="SmartDraw" r:id="rId5" imgW="6044040" imgH="3320640" progId="SmartDraw.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278BE55-43F3-4C7B-9E2A-3DDA50BA7B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0193" y="2066187"/>
                        <a:ext cx="6043613" cy="332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82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1CB05-EF94-494D-95BF-6FCA66B99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Five Kinds of Gaps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A988-E359-4556-AA8D-B05027A71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Something’s Gone Wrong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Raised Expectations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Double Whammy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Never Did Work Right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Build It from Scratch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7C385F1-5AA4-4375-ACD6-AB8B7EA88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8757542-49F5-40C5-B9A6-3CC0175CC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78B5E-1481-4D03-812F-56E689C0D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53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44204-1A67-449A-B723-205B7F7F4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Something’s Gone Wrong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6935C5E-71A7-4E16-A44A-2E437150CA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49A4AF58-06BB-46A9-94DD-6A139A5363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58C4F2-AD03-43C6-A66B-100D56D17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A0F6787-7BEB-4B1C-96D6-5E45C292A0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9552539"/>
              </p:ext>
            </p:extLst>
          </p:nvPr>
        </p:nvGraphicFramePr>
        <p:xfrm>
          <a:off x="1645876" y="2433102"/>
          <a:ext cx="5852247" cy="199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SmartDraw" r:id="rId5" imgW="4300560" imgH="1463040" progId="SmartDraw.2">
                  <p:embed/>
                </p:oleObj>
              </mc:Choice>
              <mc:Fallback>
                <p:oleObj name="SmartDraw" r:id="rId5" imgW="4300560" imgH="1463040" progId="SmartDraw.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5A0F6787-7BEB-4B1C-96D6-5E45C292A0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5876" y="2433102"/>
                        <a:ext cx="5852247" cy="199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5550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F7119-54CF-4BC2-9D88-3E74D9EAB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Raised Expectations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B6A79062-1C25-4589-AA55-A4790427E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7A692B5-888E-493A-BFD0-22293F47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D93BE-740A-490F-97CD-8BC332317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7C54549-CC64-419B-92B9-5DD031F3F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944938"/>
              </p:ext>
            </p:extLst>
          </p:nvPr>
        </p:nvGraphicFramePr>
        <p:xfrm>
          <a:off x="2422303" y="1984964"/>
          <a:ext cx="4299393" cy="28880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SmartDraw" r:id="rId5" imgW="2921400" imgH="1962720" progId="SmartDraw.2">
                  <p:embed/>
                </p:oleObj>
              </mc:Choice>
              <mc:Fallback>
                <p:oleObj name="SmartDraw" r:id="rId5" imgW="2921400" imgH="1962720" progId="SmartDraw.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37C54549-CC64-419B-92B9-5DD031F3F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22303" y="1984964"/>
                        <a:ext cx="4299393" cy="28880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33251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034E5-E0DD-4258-9960-FFA6888A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Double Whammy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2A33393-2402-4881-BC43-2AFBE6FC35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4C6F659-D942-4518-B43D-69E9C1A0C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928F82-7C43-4192-8B62-75B1CA027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713BE40-3EA3-498E-BE96-B01C1E1449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94558"/>
              </p:ext>
            </p:extLst>
          </p:nvPr>
        </p:nvGraphicFramePr>
        <p:xfrm>
          <a:off x="1688394" y="2210409"/>
          <a:ext cx="5767211" cy="24371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SmartDraw" r:id="rId5" imgW="4664880" imgH="1971720" progId="SmartDraw.2">
                  <p:embed/>
                </p:oleObj>
              </mc:Choice>
              <mc:Fallback>
                <p:oleObj name="SmartDraw" r:id="rId5" imgW="4664880" imgH="1971720" progId="SmartDraw.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713BE40-3EA3-498E-BE96-B01C1E1449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8394" y="2210409"/>
                        <a:ext cx="5767211" cy="24371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6124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81914-184F-4374-BA34-1A042837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Never Did Work Right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CD425565-2980-43AB-8CAF-1B312723CB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A77413-7D57-4745-A365-7F1FA9F7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37197-F53C-4906-9C7B-A2FD15CF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43CDDA2-FDD3-4355-9A1B-BCCFA268D6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7954567"/>
              </p:ext>
            </p:extLst>
          </p:nvPr>
        </p:nvGraphicFramePr>
        <p:xfrm>
          <a:off x="1867737" y="2105099"/>
          <a:ext cx="5408525" cy="2647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SmartDraw" r:id="rId5" imgW="4410360" imgH="2159280" progId="SmartDraw.2">
                  <p:embed/>
                </p:oleObj>
              </mc:Choice>
              <mc:Fallback>
                <p:oleObj name="SmartDraw" r:id="rId5" imgW="4410360" imgH="2159280" progId="SmartDraw.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43CDDA2-FDD3-4355-9A1B-BCCFA268D6C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7737" y="2105099"/>
                        <a:ext cx="5408525" cy="2647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816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24959-EE3A-41C3-92C4-CB318B42E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Build It from Scratch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D49E99D-747F-4FE7-80E6-2BBB7BDB4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89CFF46-878F-4E55-81C1-3A2020A6D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66C69-7494-4DAA-875F-1DB284655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196F2BD-57FA-4392-9ED1-0578F5DCC2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676446"/>
              </p:ext>
            </p:extLst>
          </p:nvPr>
        </p:nvGraphicFramePr>
        <p:xfrm>
          <a:off x="2493002" y="2125241"/>
          <a:ext cx="4157995" cy="2607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SmartDraw" r:id="rId5" imgW="2916720" imgH="1828800" progId="SmartDraw.2">
                  <p:embed/>
                </p:oleObj>
              </mc:Choice>
              <mc:Fallback>
                <p:oleObj name="SmartDraw" r:id="rId5" imgW="2916720" imgH="1828800" progId="SmartDraw.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196F2BD-57FA-4392-9ED1-0578F5DCC2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3002" y="2125241"/>
                        <a:ext cx="4157995" cy="2607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182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B00CB-52E0-4544-9C4D-BAA31BE11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CC688E-221F-493D-9814-302B23D68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16936"/>
            <a:ext cx="13144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06B328-88BF-4AC7-B3E2-17BC16AC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93336"/>
            <a:ext cx="14287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C91130-8753-40BC-9157-8D1EFAF46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45736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D9AE65-1FCF-4F48-A31C-BFD14A980B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007936"/>
            <a:ext cx="16573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2A0F63-F277-4804-84E8-00110B77F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45936"/>
            <a:ext cx="402907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6824CE-495D-43D9-955F-34C935E63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816936"/>
            <a:ext cx="1209675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83B7253-BD75-4F63-9AFB-9FB2CD2CA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69736"/>
            <a:ext cx="1709738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166846-BD72-4B53-AF87-4A3BCBA5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69536"/>
            <a:ext cx="2209800" cy="85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2C9AD9-2248-4904-8E6F-EB43F71E2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12536"/>
            <a:ext cx="2671763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264B3C-9908-4BBF-A579-4BECF7C6D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969336"/>
            <a:ext cx="49625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DA9E512-F865-4044-8F70-B862B1B5B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36336"/>
            <a:ext cx="25812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Object 0">
            <a:extLst>
              <a:ext uri="{FF2B5EF4-FFF2-40B4-BE49-F238E27FC236}">
                <a16:creationId xmlns:a16="http://schemas.microsoft.com/office/drawing/2014/main" id="{A101CF02-FF8D-4795-8155-25FE9F8EFE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576931"/>
              </p:ext>
            </p:extLst>
          </p:nvPr>
        </p:nvGraphicFramePr>
        <p:xfrm>
          <a:off x="3429000" y="5236536"/>
          <a:ext cx="226695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r:id="rId14" imgW="2267712" imgH="623316" progId="Word.Document.8">
                  <p:embed/>
                </p:oleObj>
              </mc:Choice>
              <mc:Fallback>
                <p:oleObj name="Document" r:id="rId14" imgW="2267712" imgH="623316" progId="Word.Document.8">
                  <p:embed/>
                  <p:pic>
                    <p:nvPicPr>
                      <p:cNvPr id="15" name="Object 0">
                        <a:extLst>
                          <a:ext uri="{FF2B5EF4-FFF2-40B4-BE49-F238E27FC236}">
                            <a16:creationId xmlns:a16="http://schemas.microsoft.com/office/drawing/2014/main" id="{A101CF02-FF8D-4795-8155-25FE9F8EFE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236536"/>
                        <a:ext cx="226695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8303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E56B-C6B8-417F-AD24-CEC15625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Three Basic Approaches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304A1B-78DE-49D8-A7EF-937BDADAE7F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00200"/>
            <a:ext cx="7239000" cy="4294632"/>
          </a:xfrm>
          <a:prstGeom prst="rect">
            <a:avLst/>
          </a:prstGeom>
        </p:spPr>
      </p:pic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54EFC5AE-0332-42DC-85D7-DA5995EE77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F9B42FE-9C86-4A01-9EA6-6836F7657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5852A3-1FA1-4025-AE0B-388F12CEC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74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301F-3E16-4B1A-9B1F-080EA6475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Positions People Take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4DD7E0-431E-4654-9888-6069744B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393D92-E9F8-4759-A6BE-F7BEAFF00E35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9" y="1747211"/>
            <a:ext cx="6286361" cy="4287987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8CAE6C9-8A17-470F-A4B0-2A472352B5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12868DD-3541-4C8A-9359-32E1AF3E3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91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5F1C-A3A4-4930-8A04-746BF101A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Solution Execution Matrix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7453D-8FD1-4DF5-8E42-8B4E5EF8A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D2C109F1-7296-4B4E-B5EC-F8A922964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08AD4DD-7BDC-46F2-8F21-ABF48D92B7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175DBCE-2E9D-4053-9DA5-82C3276012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0535478"/>
              </p:ext>
            </p:extLst>
          </p:nvPr>
        </p:nvGraphicFramePr>
        <p:xfrm>
          <a:off x="2362384" y="1690689"/>
          <a:ext cx="4419231" cy="440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SmartDraw" r:id="rId5" imgW="5798520" imgH="5786280" progId="SmartDraw.2">
                  <p:embed/>
                </p:oleObj>
              </mc:Choice>
              <mc:Fallback>
                <p:oleObj name="SmartDraw" r:id="rId5" imgW="5798520" imgH="5786280" progId="SmartDraw.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175DBCE-2E9D-4053-9DA5-82C3276012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62384" y="1690689"/>
                        <a:ext cx="4419231" cy="4409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76696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B4DC4E-FF0F-4924-B902-2C86B042D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Solution 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488D6F-E41D-46C2-935E-7E24A505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33</a:t>
            </a:fld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CFA01060-5EC2-4FDD-92DC-7C8F9AFFC6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07595824-8491-4F6D-91E3-C7FA50ABD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571687D-067E-4523-8AB3-A5452440F92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2558133"/>
              </p:ext>
            </p:extLst>
          </p:nvPr>
        </p:nvGraphicFramePr>
        <p:xfrm>
          <a:off x="2227009" y="1378618"/>
          <a:ext cx="4813039" cy="511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SmartDraw" r:id="rId5" imgW="5935680" imgH="6307560" progId="SmartDraw.2">
                  <p:embed/>
                </p:oleObj>
              </mc:Choice>
              <mc:Fallback>
                <p:oleObj name="SmartDraw" r:id="rId5" imgW="5935680" imgH="6307560" progId="SmartDraw.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571687D-067E-4523-8AB3-A5452440F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27009" y="1378618"/>
                        <a:ext cx="4813039" cy="511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516761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1F741-BFB0-4CC6-AB20-40B53D2CE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Ten Problem-Solving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84146-9717-4147-B12C-903E42F7F0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Focus on the Solved State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Be Clear about ALL Your Goals &amp; Objectives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Expand Your Definition of “Define the Problem”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Think of Problem Solving as a “Cover the Bases” Activity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Draw Diagrams &amp; Otherwise Picture the Structure of 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A8AD6-3EDA-470C-853A-C7A0C4210D2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Take the Concept of “Cause” with a Grain of Salt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Watch Out for “Disconnects”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Be Aware of Your Own Blinders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Develop Your Own System for Solving Problems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Research the Subject Matter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AA0F3B0E-5A76-41C8-89F9-AF3E213CD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BD805158-125E-46B2-B369-5D5A6BD89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9886A-7E8D-4334-95D5-9D4BAF09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97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CFCF7-D704-45B2-8423-5C7AA18C3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Focus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9BCA8B-AC20-4F53-ACDB-F78606F8C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35</a:t>
            </a:fld>
            <a:endParaRPr lang="en-US"/>
          </a:p>
        </p:txBody>
      </p:sp>
      <p:pic>
        <p:nvPicPr>
          <p:cNvPr id="6146" name="Picture 2" descr="Image result for detective work">
            <a:extLst>
              <a:ext uri="{FF2B5EF4-FFF2-40B4-BE49-F238E27FC236}">
                <a16:creationId xmlns:a16="http://schemas.microsoft.com/office/drawing/2014/main" id="{FEE708A9-412C-4A49-81EB-CBA3AFE61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124" y="1322210"/>
            <a:ext cx="28575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9D9CC97-CD80-4114-A0AE-247F70BC01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BA7385E-B4C8-46EC-8F70-EDDC4ECB5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B022C71-86A3-4579-B83D-959F9B984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12448"/>
              </p:ext>
            </p:extLst>
          </p:nvPr>
        </p:nvGraphicFramePr>
        <p:xfrm>
          <a:off x="1590427" y="3849246"/>
          <a:ext cx="5622925" cy="170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SmartDraw" r:id="rId6" imgW="5623560" imgH="1709640" progId="SmartDraw.2">
                  <p:embed/>
                </p:oleObj>
              </mc:Choice>
              <mc:Fallback>
                <p:oleObj name="SmartDraw" r:id="rId6" imgW="5623560" imgH="1709640" progId="SmartDraw.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B022C71-86A3-4579-B83D-959F9B9848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90427" y="3849246"/>
                        <a:ext cx="5622925" cy="1709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898224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CA024-5AE8-498C-A8FF-BD64B4A4B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 Clear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E9C0B0-8C3C-41D1-A346-FCCEF6C25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36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449DBF-35FE-4C4A-9D68-C3A241E903FF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752600"/>
            <a:ext cx="6163056" cy="43434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B4C3B31-F535-4D8D-B5D8-F3DE86425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B615A78-92AC-43C4-B597-BDB3E5055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41355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6A39-12F2-4600-BBDE-8069C1A0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Expand “Define”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D68A91-BCE7-42E6-AC28-533152A16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37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2734E8B-25C7-4869-BD87-89A0DBFFFD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BF6D2E1-9977-4FA9-9613-C520DCFF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FE13C6-47D9-4021-9C0D-D0354903C1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0798388"/>
              </p:ext>
            </p:extLst>
          </p:nvPr>
        </p:nvGraphicFramePr>
        <p:xfrm>
          <a:off x="2216150" y="1727200"/>
          <a:ext cx="4710113" cy="340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SmartDraw" r:id="rId5" imgW="4710600" imgH="3403080" progId="SmartDraw.2">
                  <p:embed/>
                </p:oleObj>
              </mc:Choice>
              <mc:Fallback>
                <p:oleObj name="SmartDraw" r:id="rId5" imgW="4710600" imgH="3403080" progId="SmartDraw.2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AFE13C6-47D9-4021-9C0D-D0354903C1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16150" y="1727200"/>
                        <a:ext cx="4710113" cy="340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27141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9703-555B-4345-A866-4A81007B4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Cover the Bases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38347-C8F2-4CD4-8438-E0D01D192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38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8767B-D156-4520-914E-0555CF532191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12" y="1665289"/>
            <a:ext cx="3897488" cy="439172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FE91E22-E2D1-4ED4-A630-B21FA887A7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2AF2994-928D-4D79-B4C9-E0656857A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74897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C5DC-801B-48A3-83AD-4024D4C81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Draw Diagrams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F88A84-CCDB-4E96-8983-608E5B4B1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39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7C3139-81B1-4A07-AEC7-5B4955290A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104" y="2148365"/>
            <a:ext cx="5721792" cy="291465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DBD5542-B8E4-4ECE-8BF2-BC8CA9894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DE81FA2-3C62-4918-BB02-44C696A81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4959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4A0EB7-9F6F-48BD-AF84-D074A879D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4</a:t>
            </a:fld>
            <a:endParaRPr lang="en-US"/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EDE46AE5-8CE1-4071-B670-B8BC6F11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628699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CNJ wordmark">
            <a:extLst>
              <a:ext uri="{FF2B5EF4-FFF2-40B4-BE49-F238E27FC236}">
                <a16:creationId xmlns:a16="http://schemas.microsoft.com/office/drawing/2014/main" id="{0C32B9F4-58C2-4D38-982F-0156CC250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692" y="4039485"/>
            <a:ext cx="3548616" cy="99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237BF5B1-2367-470B-BEAF-E8D352079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67" y="1863024"/>
            <a:ext cx="2949046" cy="95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6476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1FF37-1DED-4439-996B-7BC3F5F65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Beware of “Cause”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0F0DEE-6507-4AC2-A7F3-37485CFC9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40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488B9DD8-A634-4E46-80EA-3642139C5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199CB14-1AAB-449A-872B-511D3B2F2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flat tire images">
            <a:extLst>
              <a:ext uri="{FF2B5EF4-FFF2-40B4-BE49-F238E27FC236}">
                <a16:creationId xmlns:a16="http://schemas.microsoft.com/office/drawing/2014/main" id="{C496A40E-1EE9-4296-83A4-7FB7C1571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5" y="2266506"/>
            <a:ext cx="4901609" cy="3072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459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B6E39-AFA5-49AC-AB2C-3194D7DA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Beware of “Disconnects”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7EFE89-C96B-468D-8063-B6EFA9818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1EC3A7D5-F4CC-449D-9B0A-E452500925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8F9CF60-8BD9-4810-947F-9E9A3E0DF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Image result for broken chain links">
            <a:extLst>
              <a:ext uri="{FF2B5EF4-FFF2-40B4-BE49-F238E27FC236}">
                <a16:creationId xmlns:a16="http://schemas.microsoft.com/office/drawing/2014/main" id="{8D9383F0-18F2-4EF2-9AD9-1B6714A03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57" y="2233612"/>
            <a:ext cx="3610306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0AEFBDA-FBCE-4D5D-8AEB-D6070470A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321305"/>
              </p:ext>
            </p:extLst>
          </p:nvPr>
        </p:nvGraphicFramePr>
        <p:xfrm>
          <a:off x="1093040" y="3093170"/>
          <a:ext cx="1745861" cy="733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SmartDraw" r:id="rId6" imgW="2386440" imgH="935640" progId="SmartDraw.2">
                  <p:embed/>
                </p:oleObj>
              </mc:Choice>
              <mc:Fallback>
                <p:oleObj name="SmartDraw" r:id="rId6" imgW="2386440" imgH="935640" progId="SmartDraw.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0AEFBDA-FBCE-4D5D-8AEB-D6070470A1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93040" y="3093170"/>
                        <a:ext cx="1745861" cy="733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B0349FA-C04F-4630-99A6-F952126B87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233716"/>
              </p:ext>
            </p:extLst>
          </p:nvPr>
        </p:nvGraphicFramePr>
        <p:xfrm>
          <a:off x="6362253" y="3094286"/>
          <a:ext cx="1745861" cy="733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SmartDraw" r:id="rId8" imgW="2386440" imgH="935640" progId="SmartDraw.2">
                  <p:embed/>
                </p:oleObj>
              </mc:Choice>
              <mc:Fallback>
                <p:oleObj name="SmartDraw" r:id="rId8" imgW="2386440" imgH="935640" progId="SmartDraw.2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B0349FA-C04F-4630-99A6-F952126B87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62253" y="3094286"/>
                        <a:ext cx="1745861" cy="7332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861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7683F-E102-4A71-9E44-CF8CF618F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Be Aware of Your Blinders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91936A-22C9-4086-9538-2C70452FE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FEF44F1C-17F1-4B86-9460-5F262EC9E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0BD58EB-5290-4326-8FEC-005A2EF42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Image result for person wearing blinders">
            <a:extLst>
              <a:ext uri="{FF2B5EF4-FFF2-40B4-BE49-F238E27FC236}">
                <a16:creationId xmlns:a16="http://schemas.microsoft.com/office/drawing/2014/main" id="{56C67FF4-2352-47E8-A249-46B1ACA6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195" y="2196334"/>
            <a:ext cx="2615609" cy="309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1204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4227-0061-4469-90B3-2C6AA0DCD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Devise Your Own System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F732D-2886-492C-AAB5-D1DB5EFA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B8F6C99-B691-4D13-9526-97220199B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946582B-A1B4-42AC-A50C-2FC0C982DA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Image result for it's mine">
            <a:extLst>
              <a:ext uri="{FF2B5EF4-FFF2-40B4-BE49-F238E27FC236}">
                <a16:creationId xmlns:a16="http://schemas.microsoft.com/office/drawing/2014/main" id="{56AA2995-53A1-403A-BAF2-99C8D71C0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650" y="2274519"/>
            <a:ext cx="2592699" cy="349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478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0A61E-A226-4EA1-9A2F-C19D281FC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Do Your Research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A4E2B4-4663-46E4-813F-D45FC107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44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94D7E090-D098-479A-BB01-72EDB5120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DE2D8E62-0BC6-43F6-98E4-D0898A4D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 result for subject matter expert">
            <a:extLst>
              <a:ext uri="{FF2B5EF4-FFF2-40B4-BE49-F238E27FC236}">
                <a16:creationId xmlns:a16="http://schemas.microsoft.com/office/drawing/2014/main" id="{BE506EF7-6AE2-4B10-B6F6-FC638B5FA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372" y="2204446"/>
            <a:ext cx="3349256" cy="334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9879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Wrap Up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286000"/>
            <a:ext cx="3235325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3631A7CE-82C0-470E-980B-5BAC5E505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F562C34-E265-4E04-B4B6-9EA737294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My Contact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B2EA7-7573-4370-8C19-A6592C681674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8474" y="2057400"/>
            <a:ext cx="4687052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</a:rPr>
              <a:t>Fred Nickols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Managing Partner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</a:rPr>
              <a:t>Distance Consulting, LLC</a:t>
            </a:r>
          </a:p>
          <a:p>
            <a:pPr algn="ctr"/>
            <a:r>
              <a:rPr lang="en-US" i="1" dirty="0">
                <a:solidFill>
                  <a:schemeClr val="tx2"/>
                </a:solidFill>
              </a:rPr>
              <a:t>“Assistance at a Distance”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922 Country Club Drive</a:t>
            </a:r>
          </a:p>
          <a:p>
            <a:pPr algn="ctr"/>
            <a:r>
              <a:rPr lang="en-US" dirty="0">
                <a:solidFill>
                  <a:schemeClr val="tx2"/>
                </a:solidFill>
              </a:rPr>
              <a:t>Howard, OH 43028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fred@nickols.us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www.nickols.us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(740) 504-0000</a:t>
            </a:r>
          </a:p>
          <a:p>
            <a:pPr algn="ctr"/>
            <a:endParaRPr lang="en-US" sz="2000" dirty="0">
              <a:solidFill>
                <a:schemeClr val="tx2"/>
              </a:solidFill>
            </a:endParaRPr>
          </a:p>
          <a:p>
            <a:pPr algn="ctr"/>
            <a:r>
              <a:rPr lang="en-US" sz="2000" i="1" dirty="0">
                <a:solidFill>
                  <a:schemeClr val="tx2"/>
                </a:solidFill>
              </a:rPr>
              <a:t>“My Objective is to Help You Achieve Yours”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B3ACF137-7410-4A0F-A2A3-9D2F002073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89AD7FE-640D-4E80-8BA8-AA335933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45CE4-428A-4B21-832F-F1AE3EB9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Concluding Remarks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6DB79D-F4A6-45A1-9281-4297A7D1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47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E3F35EAD-F509-4452-8400-B486FD8F7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88479B8-0936-477E-AFEE-3E54BEF49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999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3D8D-1626-447A-B292-71C5E1C3D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8AD0A-BBB6-421E-9C72-D02C797E92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Why I’m Here</a:t>
            </a:r>
          </a:p>
          <a:p>
            <a:r>
              <a:rPr lang="en-US" dirty="0">
                <a:solidFill>
                  <a:schemeClr val="tx2"/>
                </a:solidFill>
              </a:rPr>
              <a:t>Faculty Challenges</a:t>
            </a:r>
          </a:p>
          <a:p>
            <a:r>
              <a:rPr lang="en-US" dirty="0">
                <a:solidFill>
                  <a:schemeClr val="tx2"/>
                </a:solidFill>
              </a:rPr>
              <a:t>Experts vs Novices</a:t>
            </a:r>
          </a:p>
          <a:p>
            <a:r>
              <a:rPr lang="en-US" dirty="0">
                <a:solidFill>
                  <a:schemeClr val="tx2"/>
                </a:solidFill>
              </a:rPr>
              <a:t>Four Factors</a:t>
            </a:r>
          </a:p>
          <a:p>
            <a:r>
              <a:rPr lang="en-US" dirty="0">
                <a:solidFill>
                  <a:schemeClr val="tx2"/>
                </a:solidFill>
              </a:rPr>
              <a:t>Categories of Problems</a:t>
            </a:r>
          </a:p>
          <a:p>
            <a:r>
              <a:rPr lang="en-US" dirty="0">
                <a:solidFill>
                  <a:schemeClr val="tx2"/>
                </a:solidFill>
              </a:rPr>
              <a:t>Basic Concepts</a:t>
            </a:r>
          </a:p>
          <a:p>
            <a:r>
              <a:rPr lang="en-US" dirty="0">
                <a:solidFill>
                  <a:schemeClr val="tx2"/>
                </a:solidFill>
              </a:rPr>
              <a:t>Intelligence Work</a:t>
            </a:r>
          </a:p>
          <a:p>
            <a:r>
              <a:rPr lang="en-US" dirty="0">
                <a:solidFill>
                  <a:schemeClr val="tx2"/>
                </a:solidFill>
              </a:rPr>
              <a:t>General Form of the Solution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62C919-1F6D-4C0B-8DEA-E33BD03D2F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2"/>
                </a:solidFill>
              </a:rPr>
              <a:t>A Problem as a Gap</a:t>
            </a:r>
          </a:p>
          <a:p>
            <a:r>
              <a:rPr lang="en-US" dirty="0">
                <a:solidFill>
                  <a:schemeClr val="tx2"/>
                </a:solidFill>
              </a:rPr>
              <a:t>Five Kinds of Gaps</a:t>
            </a:r>
          </a:p>
          <a:p>
            <a:r>
              <a:rPr lang="en-US" dirty="0">
                <a:solidFill>
                  <a:schemeClr val="tx2"/>
                </a:solidFill>
              </a:rPr>
              <a:t>Three Basic Approaches</a:t>
            </a:r>
          </a:p>
          <a:p>
            <a:r>
              <a:rPr lang="en-US" dirty="0">
                <a:solidFill>
                  <a:schemeClr val="tx2"/>
                </a:solidFill>
              </a:rPr>
              <a:t>Positions People Take</a:t>
            </a:r>
          </a:p>
          <a:p>
            <a:r>
              <a:rPr lang="en-US" dirty="0">
                <a:solidFill>
                  <a:schemeClr val="tx2"/>
                </a:solidFill>
              </a:rPr>
              <a:t>Solution-Execution Matrix</a:t>
            </a:r>
          </a:p>
          <a:p>
            <a:r>
              <a:rPr lang="en-US" dirty="0">
                <a:solidFill>
                  <a:schemeClr val="tx2"/>
                </a:solidFill>
              </a:rPr>
              <a:t>Solution Quality </a:t>
            </a:r>
          </a:p>
          <a:p>
            <a:r>
              <a:rPr lang="en-US" dirty="0">
                <a:solidFill>
                  <a:schemeClr val="tx2"/>
                </a:solidFill>
              </a:rPr>
              <a:t>Ten Tips</a:t>
            </a:r>
          </a:p>
          <a:p>
            <a:r>
              <a:rPr lang="en-US" dirty="0">
                <a:solidFill>
                  <a:schemeClr val="tx2"/>
                </a:solidFill>
              </a:rPr>
              <a:t>Concluding Remarks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F60AC1-1573-4EF8-BAC6-3BC163787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132511B-6762-4AD9-9FBC-5C8E3151DB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5A8B307-0BBA-4B5E-BE7F-C74F25140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143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CE0B-15CF-4A62-93F8-64B66CBD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solidFill>
                  <a:srgbClr val="C00000"/>
                </a:solidFill>
              </a:rPr>
              <a:t>Why I’m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26B3B5-340E-4E67-9E5A-9B43A84B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C683376D-B5DD-4489-B169-A10043D78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427330"/>
              </p:ext>
            </p:extLst>
          </p:nvPr>
        </p:nvGraphicFramePr>
        <p:xfrm>
          <a:off x="786810" y="1524000"/>
          <a:ext cx="744279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8558">
                  <a:extLst>
                    <a:ext uri="{9D8B030D-6E8A-4147-A177-3AD203B41FA5}">
                      <a16:colId xmlns:a16="http://schemas.microsoft.com/office/drawing/2014/main" val="2330823236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1609137534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2269577015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974097474"/>
                    </a:ext>
                  </a:extLst>
                </a:gridCol>
                <a:gridCol w="1488558">
                  <a:extLst>
                    <a:ext uri="{9D8B030D-6E8A-4147-A177-3AD203B41FA5}">
                      <a16:colId xmlns:a16="http://schemas.microsoft.com/office/drawing/2014/main" val="3503664266"/>
                    </a:ext>
                  </a:extLst>
                </a:gridCol>
              </a:tblGrid>
              <a:tr h="5892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Phases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Capstone 4</a:t>
                      </a:r>
                    </a:p>
                    <a:p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Milestone  3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Milestone 2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Benchmark 1</a:t>
                      </a: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800520"/>
                  </a:ext>
                </a:extLst>
              </a:tr>
              <a:tr h="5892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Define the </a:t>
                      </a: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Problem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The quality of the problem statement and the coverage of the relevant contextual details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092759"/>
                  </a:ext>
                </a:extLst>
              </a:tr>
              <a:tr h="5892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Identify</a:t>
                      </a: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Strategies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The number of approaches identified and their fit within a specific context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5642623"/>
                  </a:ext>
                </a:extLst>
              </a:tr>
              <a:tr h="84174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Propose</a:t>
                      </a: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Solutions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The number and quality of the solutions proposed and their fit with the definition of the problem and the contextual factors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9524410"/>
                  </a:ext>
                </a:extLst>
              </a:tr>
              <a:tr h="5892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Evaluate</a:t>
                      </a: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Solutions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The quality of the evaluation of the solutions, especially their depth and thoroughness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318267"/>
                  </a:ext>
                </a:extLst>
              </a:tr>
              <a:tr h="5892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Implement</a:t>
                      </a: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Solution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The depth and thoroughness with which the implementation addresses the contextual factors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146924"/>
                  </a:ext>
                </a:extLst>
              </a:tr>
              <a:tr h="58922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Evaluate</a:t>
                      </a:r>
                    </a:p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Outcomes</a:t>
                      </a: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The extent to which the review of results addresses the problem defined and the need for additional work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8417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788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C28B0D-2237-4292-AA78-2E840B0CA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Challenges </a:t>
            </a:r>
          </a:p>
        </p:txBody>
      </p:sp>
      <p:pic>
        <p:nvPicPr>
          <p:cNvPr id="5" name="Picture 2" descr="Image result for images for challenges">
            <a:extLst>
              <a:ext uri="{FF2B5EF4-FFF2-40B4-BE49-F238E27FC236}">
                <a16:creationId xmlns:a16="http://schemas.microsoft.com/office/drawing/2014/main" id="{0DCD2B72-5E7A-4CAF-98B6-C78305D69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872060"/>
            <a:ext cx="3505200" cy="199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A82A6D-B97C-4221-9002-DF8AC0474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837" y="2438400"/>
            <a:ext cx="6410325" cy="129540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9FEF2AD2-FDEA-4387-B4F8-383561A42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9A95343E-1219-4C5E-AB4F-D9816450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913712-4905-4B48-ABEA-1B2C03411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09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BCC2A-F2A0-4E2A-B60A-262F92685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 Distribution Like This?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524EF8-88CC-4543-A364-CE16F9314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8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C4985-6C85-4657-A893-39270DC874A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56351"/>
            <a:ext cx="7895455" cy="3539895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3B5A3EF-680D-4AA5-9CD7-A91E564A8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06E102B-CBE1-44BF-8463-EF65AFEBF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16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DD37D-DAFE-42ED-86CE-41611E8C4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Or Like This?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65F8B3-1652-43C2-86BB-A78501241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CA1F2-FDB7-4CE0-8CAB-E3870AEC7F74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307D2-7CFD-4F4A-BD5B-226D41CC32C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78338"/>
            <a:ext cx="7895455" cy="353843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CD0F140-F300-403C-BDAD-8C214B1C1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906" y="822802"/>
            <a:ext cx="1295400" cy="410210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8433492-CE01-4C80-BA83-8EC03FEE9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28" y="6004631"/>
            <a:ext cx="538163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18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637</TotalTime>
  <Words>686</Words>
  <Application>Microsoft Office PowerPoint</Application>
  <PresentationFormat>On-screen Show (4:3)</PresentationFormat>
  <Paragraphs>211</Paragraphs>
  <Slides>47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Document</vt:lpstr>
      <vt:lpstr>SmartDraw</vt:lpstr>
      <vt:lpstr>    Problem Solving Concepts</vt:lpstr>
      <vt:lpstr>About Fred Nickols</vt:lpstr>
      <vt:lpstr>PowerPoint Presentation</vt:lpstr>
      <vt:lpstr>PowerPoint Presentation</vt:lpstr>
      <vt:lpstr>Overview</vt:lpstr>
      <vt:lpstr>Why I’m Here</vt:lpstr>
      <vt:lpstr>Challenges </vt:lpstr>
      <vt:lpstr>A Distribution Like This?</vt:lpstr>
      <vt:lpstr>Or Like This?</vt:lpstr>
      <vt:lpstr>Or This?</vt:lpstr>
      <vt:lpstr>More Challenges</vt:lpstr>
      <vt:lpstr>Expert vs Novice</vt:lpstr>
      <vt:lpstr>Four Factors</vt:lpstr>
      <vt:lpstr>Categories of Problems</vt:lpstr>
      <vt:lpstr>Financial Structures</vt:lpstr>
      <vt:lpstr>Operational Structures</vt:lpstr>
      <vt:lpstr>Behavioral Structures</vt:lpstr>
      <vt:lpstr>Organizational Structure</vt:lpstr>
      <vt:lpstr>Basic Terms</vt:lpstr>
      <vt:lpstr>It’s Intelligence Work</vt:lpstr>
      <vt:lpstr>It’s A Search Activity</vt:lpstr>
      <vt:lpstr>General Form</vt:lpstr>
      <vt:lpstr>Problem as A Gap</vt:lpstr>
      <vt:lpstr>Five Kinds of Gaps</vt:lpstr>
      <vt:lpstr>Something’s Gone Wrong</vt:lpstr>
      <vt:lpstr>Raised Expectations</vt:lpstr>
      <vt:lpstr>Double Whammy</vt:lpstr>
      <vt:lpstr>Never Did Work Right</vt:lpstr>
      <vt:lpstr>Build It from Scratch</vt:lpstr>
      <vt:lpstr>Three Basic Approaches</vt:lpstr>
      <vt:lpstr>Positions People Take</vt:lpstr>
      <vt:lpstr>Solution Execution Matrix</vt:lpstr>
      <vt:lpstr>Solution Quality</vt:lpstr>
      <vt:lpstr>Ten Problem-Solving Tips</vt:lpstr>
      <vt:lpstr>Focus</vt:lpstr>
      <vt:lpstr>Be Clear</vt:lpstr>
      <vt:lpstr>Expand “Define”</vt:lpstr>
      <vt:lpstr>Cover the Bases</vt:lpstr>
      <vt:lpstr>Draw Diagrams</vt:lpstr>
      <vt:lpstr>Beware of “Cause”</vt:lpstr>
      <vt:lpstr>Beware of “Disconnects”</vt:lpstr>
      <vt:lpstr>Be Aware of Your Blinders</vt:lpstr>
      <vt:lpstr>Devise Your Own System</vt:lpstr>
      <vt:lpstr>Do Your Research</vt:lpstr>
      <vt:lpstr>Wrap Up Discussion</vt:lpstr>
      <vt:lpstr>My Contact Information</vt:lpstr>
      <vt:lpstr>Concluding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Facing UAPB Faculty</dc:title>
  <dc:creator>Fred Nickols</dc:creator>
  <cp:lastModifiedBy>Fred Nickols</cp:lastModifiedBy>
  <cp:revision>75</cp:revision>
  <cp:lastPrinted>2020-02-08T14:29:26Z</cp:lastPrinted>
  <dcterms:created xsi:type="dcterms:W3CDTF">2020-02-06T19:02:31Z</dcterms:created>
  <dcterms:modified xsi:type="dcterms:W3CDTF">2020-04-05T15:17:48Z</dcterms:modified>
</cp:coreProperties>
</file>